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13"/>
    </p:embeddedFont>
    <p:embeddedFont>
      <p:font typeface="Roboto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I3hmjn5vN/muJW3Y3DlEfIPx9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parents.sand@gmai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7463" y="66700"/>
            <a:ext cx="4909075" cy="36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>
            <a:spLocks noGrp="1"/>
          </p:cNvSpPr>
          <p:nvPr>
            <p:ph type="ctrTitle"/>
          </p:nvPr>
        </p:nvSpPr>
        <p:spPr>
          <a:xfrm>
            <a:off x="311700" y="320000"/>
            <a:ext cx="8520600" cy="19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fr">
                <a:solidFill>
                  <a:srgbClr val="CC0000"/>
                </a:solidFill>
                <a:latin typeface="Impact"/>
                <a:ea typeface="Impact"/>
                <a:cs typeface="Impact"/>
                <a:sym typeface="Impact"/>
              </a:rPr>
              <a:t>Vente de plants</a:t>
            </a:r>
            <a:endParaRPr>
              <a:solidFill>
                <a:srgbClr val="CC000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fr">
                <a:solidFill>
                  <a:srgbClr val="CC0000"/>
                </a:solidFill>
                <a:latin typeface="Impact"/>
                <a:ea typeface="Impact"/>
                <a:cs typeface="Impact"/>
                <a:sym typeface="Impact"/>
              </a:rPr>
              <a:t>2025</a:t>
            </a:r>
            <a:endParaRPr>
              <a:solidFill>
                <a:srgbClr val="CC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6" name="Google Shape;56;p1"/>
          <p:cNvSpPr txBox="1">
            <a:spLocks noGrp="1"/>
          </p:cNvSpPr>
          <p:nvPr>
            <p:ph type="subTitle" idx="1"/>
          </p:nvPr>
        </p:nvSpPr>
        <p:spPr>
          <a:xfrm>
            <a:off x="311700" y="30289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" sz="3000">
                <a:solidFill>
                  <a:srgbClr val="F3F3F3"/>
                </a:solidFill>
              </a:rPr>
              <a:t>API George Sand</a:t>
            </a:r>
            <a:endParaRPr sz="3000">
              <a:solidFill>
                <a:srgbClr val="F3F3F3"/>
              </a:solidFill>
            </a:endParaRPr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2509" y="3877550"/>
            <a:ext cx="1110100" cy="12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 txBox="1">
            <a:spLocks noGrp="1"/>
          </p:cNvSpPr>
          <p:nvPr>
            <p:ph type="title"/>
          </p:nvPr>
        </p:nvSpPr>
        <p:spPr>
          <a:xfrm>
            <a:off x="3879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      Physalis </a:t>
            </a:r>
            <a:r>
              <a:rPr lang="fr">
                <a:solidFill>
                  <a:srgbClr val="FF9900"/>
                </a:solidFill>
              </a:rPr>
              <a:t>(P)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81" name="Google Shape;18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4675" y="937650"/>
            <a:ext cx="3123925" cy="21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3"/>
          <p:cNvSpPr txBox="1"/>
          <p:nvPr/>
        </p:nvSpPr>
        <p:spPr>
          <a:xfrm>
            <a:off x="5367750" y="998325"/>
            <a:ext cx="25029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lang="fr" sz="16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baies assez acidulées de la même taille que les tomates cerises, qui se dégustent à l'apéritif, ou peuvent décorer vos desserts !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13"/>
          <p:cNvPicPr preferRelativeResize="0"/>
          <p:nvPr/>
        </p:nvPicPr>
        <p:blipFill rotWithShape="1">
          <a:blip r:embed="rId4">
            <a:alphaModFix/>
          </a:blip>
          <a:srcRect r="8147" b="10054"/>
          <a:stretch/>
        </p:blipFill>
        <p:spPr>
          <a:xfrm>
            <a:off x="6547400" y="2471050"/>
            <a:ext cx="1569350" cy="153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Vente de plants au profit des coopératives scolaires</a:t>
            </a:r>
            <a:endParaRPr/>
          </a:p>
        </p:txBody>
      </p:sp>
      <p:sp>
        <p:nvSpPr>
          <p:cNvPr id="63" name="Google Shape;63;p2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>
                <a:solidFill>
                  <a:srgbClr val="FF00FF"/>
                </a:solidFill>
              </a:rPr>
              <a:t>Opération conjointe</a:t>
            </a:r>
            <a:r>
              <a:rPr lang="fr" sz="1600"/>
              <a:t> maternelle et élémentaire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/>
              <a:t>En coopération avec “</a:t>
            </a:r>
            <a:r>
              <a:rPr lang="fr" sz="1600">
                <a:solidFill>
                  <a:srgbClr val="9900FF"/>
                </a:solidFill>
              </a:rPr>
              <a:t>Les Jardins de Myrtille</a:t>
            </a:r>
            <a:r>
              <a:rPr lang="fr" sz="1600"/>
              <a:t>” à Colomiers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>
                <a:solidFill>
                  <a:srgbClr val="6D9EEB"/>
                </a:solidFill>
              </a:rPr>
              <a:t>Semences paysannes</a:t>
            </a:r>
            <a:r>
              <a:rPr lang="fr" sz="1600"/>
              <a:t>, variétés anciennes et reproductibles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/>
              <a:t>Plants </a:t>
            </a:r>
            <a:r>
              <a:rPr lang="fr" sz="1600">
                <a:solidFill>
                  <a:srgbClr val="6AA84F"/>
                </a:solidFill>
              </a:rPr>
              <a:t>bio</a:t>
            </a:r>
            <a:r>
              <a:rPr lang="fr" sz="1600"/>
              <a:t>, car utilisation de terreau et graines </a:t>
            </a:r>
            <a:r>
              <a:rPr lang="fr" sz="1600">
                <a:solidFill>
                  <a:srgbClr val="6AA84F"/>
                </a:solidFill>
              </a:rPr>
              <a:t>bio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 i="1"/>
              <a:t>Tomates, tomates cerise, courgettes, aubergines, poivrons, courges, concombres, aromates, fleurs amies du jardin etc …</a:t>
            </a:r>
            <a:endParaRPr sz="1600" i="1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" sz="1600" b="1"/>
              <a:t>Des variétés précoces (identifiées avec le symbole </a:t>
            </a:r>
            <a:r>
              <a:rPr lang="fr" sz="1600" b="1">
                <a:solidFill>
                  <a:srgbClr val="FF9900"/>
                </a:solidFill>
              </a:rPr>
              <a:t>(P)</a:t>
            </a:r>
            <a:r>
              <a:rPr lang="fr" sz="1600" b="1"/>
              <a:t> )</a:t>
            </a:r>
            <a:endParaRPr sz="1600" b="1"/>
          </a:p>
        </p:txBody>
      </p:sp>
      <p:pic>
        <p:nvPicPr>
          <p:cNvPr id="64" name="Google Shape;6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6913" y="789125"/>
            <a:ext cx="1759913" cy="98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7642" y="3684967"/>
            <a:ext cx="2366024" cy="12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4750" y="3048525"/>
            <a:ext cx="2548050" cy="12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7274" y="3122200"/>
            <a:ext cx="1319301" cy="98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Commandes et livraison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73" name="Google Shape;73;p3"/>
          <p:cNvSpPr txBox="1">
            <a:spLocks noGrp="1"/>
          </p:cNvSpPr>
          <p:nvPr>
            <p:ph type="body" idx="1"/>
          </p:nvPr>
        </p:nvSpPr>
        <p:spPr>
          <a:xfrm>
            <a:off x="501125" y="326497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42857"/>
              <a:buNone/>
            </a:pPr>
            <a:r>
              <a:rPr lang="fr" b="1"/>
              <a:t>avant les vacances</a:t>
            </a:r>
            <a:r>
              <a:rPr lang="fr"/>
              <a:t> scolaires d’avril</a:t>
            </a:r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body" idx="1"/>
          </p:nvPr>
        </p:nvSpPr>
        <p:spPr>
          <a:xfrm>
            <a:off x="5932925" y="329812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42857"/>
              <a:buNone/>
            </a:pPr>
            <a:r>
              <a:rPr lang="fr" b="1"/>
              <a:t>après les vacances </a:t>
            </a:r>
            <a:r>
              <a:rPr lang="fr"/>
              <a:t>scolaires d’avril</a:t>
            </a: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683675" y="2321325"/>
            <a:ext cx="7226400" cy="977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" name="Google Shape;76;p3"/>
          <p:cNvCxnSpPr/>
          <p:nvPr/>
        </p:nvCxnSpPr>
        <p:spPr>
          <a:xfrm>
            <a:off x="2384925" y="2337225"/>
            <a:ext cx="8100" cy="96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" name="Google Shape;77;p3"/>
          <p:cNvCxnSpPr/>
          <p:nvPr/>
        </p:nvCxnSpPr>
        <p:spPr>
          <a:xfrm>
            <a:off x="6114725" y="2321325"/>
            <a:ext cx="8100" cy="96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8" name="Google Shape;7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2338" y="3363975"/>
            <a:ext cx="2018685" cy="1539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"/>
          <p:cNvSpPr/>
          <p:nvPr/>
        </p:nvSpPr>
        <p:spPr>
          <a:xfrm>
            <a:off x="1256050" y="1566075"/>
            <a:ext cx="381600" cy="763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"/>
          <p:cNvSpPr/>
          <p:nvPr/>
        </p:nvSpPr>
        <p:spPr>
          <a:xfrm>
            <a:off x="6814300" y="1558125"/>
            <a:ext cx="381600" cy="763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"/>
          <p:cNvSpPr/>
          <p:nvPr/>
        </p:nvSpPr>
        <p:spPr>
          <a:xfrm>
            <a:off x="2605600" y="1598550"/>
            <a:ext cx="3374700" cy="429300"/>
          </a:xfrm>
          <a:prstGeom prst="snip1Rect">
            <a:avLst>
              <a:gd name="adj" fmla="val 16667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r" sz="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attention, il peut encore geler en cette période,</a:t>
            </a:r>
            <a:endParaRPr sz="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r" sz="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vous faudra peut-être protéger vos plants</a:t>
            </a:r>
            <a:endParaRPr sz="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" name="Google Shape;83;p3"/>
          <p:cNvCxnSpPr/>
          <p:nvPr/>
        </p:nvCxnSpPr>
        <p:spPr>
          <a:xfrm rot="10800000">
            <a:off x="6115025" y="1428325"/>
            <a:ext cx="7500" cy="80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84" name="Google Shape;84;p3"/>
          <p:cNvCxnSpPr/>
          <p:nvPr/>
        </p:nvCxnSpPr>
        <p:spPr>
          <a:xfrm rot="10800000">
            <a:off x="2382925" y="1428325"/>
            <a:ext cx="7500" cy="80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5" name="Google Shape;85;p3"/>
          <p:cNvSpPr txBox="1"/>
          <p:nvPr/>
        </p:nvSpPr>
        <p:spPr>
          <a:xfrm>
            <a:off x="730475" y="2419225"/>
            <a:ext cx="1517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FF0000"/>
                </a:solidFill>
              </a:rPr>
              <a:t>Commandes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entre le 7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et le </a:t>
            </a:r>
            <a:r>
              <a:rPr lang="fr">
                <a:solidFill>
                  <a:srgbClr val="FF0000"/>
                </a:solidFill>
              </a:rPr>
              <a:t>1</a:t>
            </a:r>
            <a:r>
              <a:rPr lang="fr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avril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"/>
          <p:cNvSpPr txBox="1"/>
          <p:nvPr/>
        </p:nvSpPr>
        <p:spPr>
          <a:xfrm>
            <a:off x="6280200" y="2424774"/>
            <a:ext cx="1517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LIVRAISON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FF0000"/>
                </a:solidFill>
              </a:rPr>
              <a:t>    </a:t>
            </a:r>
            <a:r>
              <a:rPr lang="fr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le 1</a:t>
            </a:r>
            <a:r>
              <a:rPr lang="fr">
                <a:solidFill>
                  <a:srgbClr val="FF0000"/>
                </a:solidFill>
              </a:rPr>
              <a:t>6</a:t>
            </a:r>
            <a:r>
              <a:rPr lang="fr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mai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"/>
          <p:cNvSpPr txBox="1"/>
          <p:nvPr/>
        </p:nvSpPr>
        <p:spPr>
          <a:xfrm>
            <a:off x="3495325" y="2388113"/>
            <a:ext cx="1517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vacances</a:t>
            </a:r>
            <a:endParaRPr sz="14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>
                <a:solidFill>
                  <a:srgbClr val="38761D"/>
                </a:solidFill>
              </a:rPr>
              <a:t>1</a:t>
            </a:r>
            <a:r>
              <a:rPr lang="fr" sz="1400" b="0" i="0" u="none" strike="noStrike" cap="non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fr">
                <a:solidFill>
                  <a:srgbClr val="38761D"/>
                </a:solidFill>
              </a:rPr>
              <a:t>au 28 Avril</a:t>
            </a:r>
            <a:endParaRPr sz="14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F95484-43B3-5B78-DCF2-A81BCCDAC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Dépôt des commandes et des règlements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422200" y="789125"/>
            <a:ext cx="5269800" cy="4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47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10526"/>
              <a:buNone/>
            </a:pPr>
            <a:r>
              <a:rPr lang="fr" b="1"/>
              <a:t>Vous remplissez votre bon de commande électronique:</a:t>
            </a:r>
            <a:endParaRPr b="1"/>
          </a:p>
          <a:p>
            <a:pPr marL="457200" lvl="0" indent="-29346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fr" sz="215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renvoyez le par mail à</a:t>
            </a:r>
            <a:r>
              <a:rPr lang="fr" sz="2150"/>
              <a:t> </a:t>
            </a:r>
            <a:r>
              <a:rPr lang="fr" sz="21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parents.sand@gmail.com</a:t>
            </a:r>
            <a:endParaRPr sz="215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2934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fr" sz="215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déposez votre chèque, à l’ordre de ‘API Colomiers’ dans la boîte aux lettres API (maternelle ou élémentaire) située sous le panneau de l’école</a:t>
            </a:r>
            <a:endParaRPr sz="215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76254"/>
              <a:buNone/>
            </a:pPr>
            <a:endParaRPr sz="215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76254"/>
              <a:buNone/>
            </a:pPr>
            <a:r>
              <a:rPr lang="fr" b="1"/>
              <a:t>Vous imprimez votre bon de commande et le remplissez à la main:</a:t>
            </a:r>
            <a:endParaRPr sz="215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29346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Roboto"/>
              <a:buChar char="-"/>
            </a:pPr>
            <a:r>
              <a:rPr lang="fr" sz="215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déposez le bon de commande et le chèque à l’ordre de ‘API Colomiers’ dans la boîte aux lettres API (maternelle ou élémentaire) située sous le panneau de l’école</a:t>
            </a:r>
            <a:endParaRPr sz="215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76254"/>
              <a:buNone/>
            </a:pPr>
            <a:endParaRPr sz="215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210526"/>
              <a:buNone/>
            </a:pPr>
            <a:r>
              <a:rPr lang="fr" b="1"/>
              <a:t>Vous n’avez pas la possibilité d’imprimer ou de remplir le bon de commande électronique:</a:t>
            </a:r>
            <a:endParaRPr b="1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76254"/>
              <a:buNone/>
            </a:pPr>
            <a:r>
              <a:rPr lang="fr" sz="215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-recopiez le bon de commande sur papier libre et envoyez-nous un mail </a:t>
            </a:r>
            <a:r>
              <a:rPr lang="fr" sz="2150"/>
              <a:t>à </a:t>
            </a:r>
            <a:r>
              <a:rPr lang="fr" sz="21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parents.sand@gmail.com</a:t>
            </a:r>
            <a:r>
              <a:rPr lang="fr" sz="215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215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76254"/>
              <a:buNone/>
            </a:pPr>
            <a:r>
              <a:rPr lang="fr" sz="215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-déposez le bon de commande et le chèque à l’ordre de ‘API Colomiers’ dans la boîte aux lettres API (maternelle ou élémentaire) située sous le panneau de l’école</a:t>
            </a:r>
            <a:endParaRPr sz="215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8024" y="1154075"/>
            <a:ext cx="3029025" cy="15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8025" y="2870325"/>
            <a:ext cx="3029024" cy="1504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Les tomates</a:t>
            </a:r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body" idx="1"/>
          </p:nvPr>
        </p:nvSpPr>
        <p:spPr>
          <a:xfrm>
            <a:off x="113850" y="56462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29032"/>
              <a:buNone/>
            </a:pPr>
            <a:r>
              <a:rPr lang="fr"/>
              <a:t>Coeur de boeuf rouge</a:t>
            </a: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body" idx="1"/>
          </p:nvPr>
        </p:nvSpPr>
        <p:spPr>
          <a:xfrm>
            <a:off x="187900" y="2575863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Ananas</a:t>
            </a:r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body" idx="1"/>
          </p:nvPr>
        </p:nvSpPr>
        <p:spPr>
          <a:xfrm>
            <a:off x="1880213" y="2611800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Green zebra</a:t>
            </a:r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body" idx="1"/>
          </p:nvPr>
        </p:nvSpPr>
        <p:spPr>
          <a:xfrm>
            <a:off x="3547350" y="2488250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Noire de Crimée</a:t>
            </a:r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body" idx="1"/>
          </p:nvPr>
        </p:nvSpPr>
        <p:spPr>
          <a:xfrm>
            <a:off x="3585163" y="403575"/>
            <a:ext cx="161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17647"/>
              <a:buNone/>
            </a:pPr>
            <a:r>
              <a:rPr lang="fr"/>
              <a:t>Coeur de boeuf japonais </a:t>
            </a:r>
            <a:r>
              <a:rPr lang="fr">
                <a:solidFill>
                  <a:srgbClr val="FF9900"/>
                </a:solidFill>
              </a:rPr>
              <a:t>(P)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06" name="Google Shape;10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900" y="976275"/>
            <a:ext cx="1511976" cy="151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00" y="3042613"/>
            <a:ext cx="1615474" cy="16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5175" y="3042625"/>
            <a:ext cx="1848353" cy="16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03052" y="3042625"/>
            <a:ext cx="1615476" cy="16154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5"/>
          <p:cNvSpPr txBox="1">
            <a:spLocks noGrp="1"/>
          </p:cNvSpPr>
          <p:nvPr>
            <p:ph type="body" idx="1"/>
          </p:nvPr>
        </p:nvSpPr>
        <p:spPr>
          <a:xfrm>
            <a:off x="1948075" y="403575"/>
            <a:ext cx="151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42857"/>
              <a:buNone/>
            </a:pPr>
            <a:r>
              <a:rPr lang="fr"/>
              <a:t>Coeur de boeuf russe</a:t>
            </a:r>
            <a:r>
              <a:rPr lang="fr">
                <a:solidFill>
                  <a:srgbClr val="FF9900"/>
                </a:solidFill>
              </a:rPr>
              <a:t>(P)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11" name="Google Shape;111;p5"/>
          <p:cNvPicPr preferRelativeResize="0"/>
          <p:nvPr/>
        </p:nvPicPr>
        <p:blipFill rotWithShape="1">
          <a:blip r:embed="rId7">
            <a:alphaModFix/>
          </a:blip>
          <a:srcRect l="10776" r="17087" b="36292"/>
          <a:stretch/>
        </p:blipFill>
        <p:spPr>
          <a:xfrm>
            <a:off x="5039900" y="872002"/>
            <a:ext cx="1711920" cy="151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5200673" y="299300"/>
            <a:ext cx="130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Matina </a:t>
            </a:r>
            <a:r>
              <a:rPr lang="fr">
                <a:solidFill>
                  <a:srgbClr val="FF9900"/>
                </a:solidFill>
              </a:rPr>
              <a:t>(P)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1"/>
          </p:nvPr>
        </p:nvSpPr>
        <p:spPr>
          <a:xfrm>
            <a:off x="7233325" y="166850"/>
            <a:ext cx="14055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8108"/>
              <a:buNone/>
            </a:pPr>
            <a:r>
              <a:rPr lang="fr"/>
              <a:t>Marmande </a:t>
            </a:r>
            <a:r>
              <a:rPr lang="fr">
                <a:solidFill>
                  <a:srgbClr val="FF9900"/>
                </a:solidFill>
              </a:rPr>
              <a:t>(P)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14" name="Google Shape;114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17176" y="870351"/>
            <a:ext cx="1511975" cy="15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 title="San marzano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00175" y="2958323"/>
            <a:ext cx="1615500" cy="16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>
            <a:spLocks noGrp="1"/>
          </p:cNvSpPr>
          <p:nvPr>
            <p:ph type="body" idx="1"/>
          </p:nvPr>
        </p:nvSpPr>
        <p:spPr>
          <a:xfrm>
            <a:off x="5600175" y="2488250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San Marzano</a:t>
            </a:r>
            <a:endParaRPr/>
          </a:p>
        </p:txBody>
      </p:sp>
      <p:pic>
        <p:nvPicPr>
          <p:cNvPr id="117" name="Google Shape;117;p5" title="Capture d'écran 2025-03-11 204453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80225" y="963650"/>
            <a:ext cx="1512000" cy="149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 title="tomate-coeur-de-boeuf-japonais-japanese-oxheart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60075" y="908725"/>
            <a:ext cx="1511974" cy="151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5" title="images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18825" y="2954313"/>
            <a:ext cx="1623525" cy="162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>
            <a:spLocks noGrp="1"/>
          </p:cNvSpPr>
          <p:nvPr>
            <p:ph type="body" idx="1"/>
          </p:nvPr>
        </p:nvSpPr>
        <p:spPr>
          <a:xfrm>
            <a:off x="7318825" y="2488250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Red Zebra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Les tomates cerise</a:t>
            </a:r>
            <a:endParaRPr/>
          </a:p>
        </p:txBody>
      </p:sp>
      <p:sp>
        <p:nvSpPr>
          <p:cNvPr id="126" name="Google Shape;126;p6"/>
          <p:cNvSpPr txBox="1">
            <a:spLocks noGrp="1"/>
          </p:cNvSpPr>
          <p:nvPr>
            <p:ph type="body" idx="1"/>
          </p:nvPr>
        </p:nvSpPr>
        <p:spPr>
          <a:xfrm>
            <a:off x="159300" y="84767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323"/>
              <a:buNone/>
            </a:pPr>
            <a:r>
              <a:rPr lang="fr"/>
              <a:t>Miel du Mexique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27" name="Google Shape;127;p6"/>
          <p:cNvSpPr txBox="1">
            <a:spLocks noGrp="1"/>
          </p:cNvSpPr>
          <p:nvPr>
            <p:ph type="body" idx="1"/>
          </p:nvPr>
        </p:nvSpPr>
        <p:spPr>
          <a:xfrm>
            <a:off x="4283475" y="42407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Black cherry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28" name="Google Shape;128;p6"/>
          <p:cNvSpPr txBox="1">
            <a:spLocks noGrp="1"/>
          </p:cNvSpPr>
          <p:nvPr>
            <p:ph type="body" idx="1"/>
          </p:nvPr>
        </p:nvSpPr>
        <p:spPr>
          <a:xfrm>
            <a:off x="2727000" y="299157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Poire jaune</a:t>
            </a:r>
            <a:endParaRPr/>
          </a:p>
        </p:txBody>
      </p:sp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0250" y="3380750"/>
            <a:ext cx="2256400" cy="166483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>
            <a:spLocks noGrp="1"/>
          </p:cNvSpPr>
          <p:nvPr>
            <p:ph type="body" idx="1"/>
          </p:nvPr>
        </p:nvSpPr>
        <p:spPr>
          <a:xfrm>
            <a:off x="6345275" y="253437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Brin de muguet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31" name="Google Shape;13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1324" y="878088"/>
            <a:ext cx="1664824" cy="16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 title="tomate-miel-du-mexiqu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225" y="1302675"/>
            <a:ext cx="2015450" cy="201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 title="tomate-brin-de-mugue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5050" y="2991575"/>
            <a:ext cx="1770074" cy="2043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Les aubergines                                                      Piments</a:t>
            </a:r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1"/>
          </p:nvPr>
        </p:nvSpPr>
        <p:spPr>
          <a:xfrm>
            <a:off x="263400" y="776025"/>
            <a:ext cx="15354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Violette de Toulouse</a:t>
            </a:r>
            <a:endParaRPr/>
          </a:p>
        </p:txBody>
      </p:sp>
      <p:pic>
        <p:nvPicPr>
          <p:cNvPr id="140" name="Google Shape;14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230" y="1809425"/>
            <a:ext cx="3137350" cy="31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 title="France-Piment_d'Espelette-2005-08-0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6973" y="1331675"/>
            <a:ext cx="3595325" cy="2696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7"/>
          <p:cNvSpPr txBox="1">
            <a:spLocks noGrp="1"/>
          </p:cNvSpPr>
          <p:nvPr>
            <p:ph type="body" idx="1"/>
          </p:nvPr>
        </p:nvSpPr>
        <p:spPr>
          <a:xfrm>
            <a:off x="6604450" y="544775"/>
            <a:ext cx="15354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d’Espelette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    Les courgettes                                                  Aromates</a:t>
            </a:r>
            <a:endParaRPr/>
          </a:p>
        </p:txBody>
      </p:sp>
      <p:sp>
        <p:nvSpPr>
          <p:cNvPr id="148" name="Google Shape;148;p8"/>
          <p:cNvSpPr txBox="1">
            <a:spLocks noGrp="1"/>
          </p:cNvSpPr>
          <p:nvPr>
            <p:ph type="body" idx="1"/>
          </p:nvPr>
        </p:nvSpPr>
        <p:spPr>
          <a:xfrm>
            <a:off x="2214625" y="56192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Verte de Milan</a:t>
            </a:r>
            <a:endParaRPr/>
          </a:p>
        </p:txBody>
      </p:sp>
      <p:sp>
        <p:nvSpPr>
          <p:cNvPr id="149" name="Google Shape;149;p8"/>
          <p:cNvSpPr txBox="1">
            <a:spLocks noGrp="1"/>
          </p:cNvSpPr>
          <p:nvPr>
            <p:ph type="body" idx="1"/>
          </p:nvPr>
        </p:nvSpPr>
        <p:spPr>
          <a:xfrm>
            <a:off x="311700" y="195512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Gold rush</a:t>
            </a:r>
            <a:endParaRPr/>
          </a:p>
        </p:txBody>
      </p:sp>
      <p:pic>
        <p:nvPicPr>
          <p:cNvPr id="150" name="Google Shape;15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850" y="2838025"/>
            <a:ext cx="2009775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1000" y="1052425"/>
            <a:ext cx="2049300" cy="20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8"/>
          <p:cNvSpPr txBox="1">
            <a:spLocks noGrp="1"/>
          </p:cNvSpPr>
          <p:nvPr>
            <p:ph type="body" idx="1"/>
          </p:nvPr>
        </p:nvSpPr>
        <p:spPr>
          <a:xfrm>
            <a:off x="4767813" y="2391100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946"/>
              <a:buNone/>
            </a:pPr>
            <a:r>
              <a:rPr lang="fr"/>
              <a:t>Verte d’Italie</a:t>
            </a:r>
            <a:endParaRPr/>
          </a:p>
        </p:txBody>
      </p:sp>
      <p:pic>
        <p:nvPicPr>
          <p:cNvPr id="153" name="Google Shape;153;p8" title="courgette-verte-d-itali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0300" y="3101725"/>
            <a:ext cx="1991578" cy="1991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4701" y="974151"/>
            <a:ext cx="1816150" cy="181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>
            <a:spLocks noGrp="1"/>
          </p:cNvSpPr>
          <p:nvPr>
            <p:ph type="body" idx="1"/>
          </p:nvPr>
        </p:nvSpPr>
        <p:spPr>
          <a:xfrm>
            <a:off x="7094700" y="47972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 sz="1500"/>
              <a:t>Basilic “géant vert”</a:t>
            </a:r>
            <a:endParaRPr sz="1500"/>
          </a:p>
        </p:txBody>
      </p:sp>
      <p:pic>
        <p:nvPicPr>
          <p:cNvPr id="156" name="Google Shape;156;p8" title="graines-ocimum-basilicum-thyrsiflora-basilic-thai-seeds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3013" y="3121422"/>
            <a:ext cx="2022087" cy="202208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>
            <a:spLocks noGrp="1"/>
          </p:cNvSpPr>
          <p:nvPr>
            <p:ph type="body" idx="1"/>
          </p:nvPr>
        </p:nvSpPr>
        <p:spPr>
          <a:xfrm>
            <a:off x="6979400" y="270397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 sz="1500"/>
              <a:t>Basilic Thaï</a:t>
            </a:r>
            <a:endParaRPr sz="1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-141750" y="640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     Les courges		 Cornichons			            Les concombres</a:t>
            </a:r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body" idx="1"/>
          </p:nvPr>
        </p:nvSpPr>
        <p:spPr>
          <a:xfrm>
            <a:off x="2776825" y="74232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Hokus</a:t>
            </a:r>
            <a:endParaRPr/>
          </a:p>
        </p:txBody>
      </p:sp>
      <p:sp>
        <p:nvSpPr>
          <p:cNvPr id="164" name="Google Shape;164;p9"/>
          <p:cNvSpPr txBox="1">
            <a:spLocks noGrp="1"/>
          </p:cNvSpPr>
          <p:nvPr>
            <p:ph type="body" idx="1"/>
          </p:nvPr>
        </p:nvSpPr>
        <p:spPr>
          <a:xfrm>
            <a:off x="43800" y="74232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0000"/>
              <a:buNone/>
            </a:pPr>
            <a:r>
              <a:rPr lang="fr"/>
              <a:t>Potimarron red Kuri</a:t>
            </a:r>
            <a:endParaRPr/>
          </a:p>
        </p:txBody>
      </p:sp>
      <p:sp>
        <p:nvSpPr>
          <p:cNvPr id="165" name="Google Shape;165;p9"/>
          <p:cNvSpPr txBox="1">
            <a:spLocks noGrp="1"/>
          </p:cNvSpPr>
          <p:nvPr>
            <p:ph type="body" idx="1"/>
          </p:nvPr>
        </p:nvSpPr>
        <p:spPr>
          <a:xfrm>
            <a:off x="6454325" y="484325"/>
            <a:ext cx="2689800" cy="8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Telegraph Improved</a:t>
            </a:r>
            <a:endParaRPr/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150" y="1206300"/>
            <a:ext cx="1752600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>
            <a:spLocks noGrp="1"/>
          </p:cNvSpPr>
          <p:nvPr>
            <p:ph type="body" idx="1"/>
          </p:nvPr>
        </p:nvSpPr>
        <p:spPr>
          <a:xfrm>
            <a:off x="5131725" y="288177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Jumbo</a:t>
            </a:r>
            <a:endParaRPr/>
          </a:p>
        </p:txBody>
      </p:sp>
      <p:pic>
        <p:nvPicPr>
          <p:cNvPr id="168" name="Google Shape;16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0325" y="3320340"/>
            <a:ext cx="1752600" cy="175698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2153625" y="2250825"/>
            <a:ext cx="722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"/>
              <a:t>Les poivrons</a:t>
            </a:r>
            <a:endParaRPr/>
          </a:p>
        </p:txBody>
      </p:sp>
      <p:pic>
        <p:nvPicPr>
          <p:cNvPr id="170" name="Google Shape;17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5725" y="100627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9" title="cornichon-hokus-1g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5025" y="1096813"/>
            <a:ext cx="2308050" cy="23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9" title="Capture d'écran 2025-03-11 210609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3101775"/>
            <a:ext cx="1938858" cy="188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9"/>
          <p:cNvSpPr txBox="1">
            <a:spLocks noGrp="1"/>
          </p:cNvSpPr>
          <p:nvPr>
            <p:ph type="body" idx="1"/>
          </p:nvPr>
        </p:nvSpPr>
        <p:spPr>
          <a:xfrm>
            <a:off x="2093100" y="4437650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00000"/>
              <a:buNone/>
            </a:pPr>
            <a:r>
              <a:rPr lang="fr"/>
              <a:t>Butternut musquée</a:t>
            </a:r>
            <a:endParaRPr/>
          </a:p>
        </p:txBody>
      </p:sp>
      <p:pic>
        <p:nvPicPr>
          <p:cNvPr id="174" name="Google Shape;174;p9" title="poivron-piquillo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81025" y="3454200"/>
            <a:ext cx="1658175" cy="16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9"/>
          <p:cNvSpPr txBox="1">
            <a:spLocks noGrp="1"/>
          </p:cNvSpPr>
          <p:nvPr>
            <p:ph type="body" idx="1"/>
          </p:nvPr>
        </p:nvSpPr>
        <p:spPr>
          <a:xfrm>
            <a:off x="7333725" y="3022425"/>
            <a:ext cx="204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fr"/>
              <a:t>Piquillos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Microsoft Office PowerPoint</Application>
  <PresentationFormat>Affichage à l'écran (16:9)</PresentationFormat>
  <Paragraphs>69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Impact</vt:lpstr>
      <vt:lpstr>Roboto</vt:lpstr>
      <vt:lpstr>Simple Light</vt:lpstr>
      <vt:lpstr>Vente de plants 2025</vt:lpstr>
      <vt:lpstr>Vente de plants au profit des coopératives scolaires</vt:lpstr>
      <vt:lpstr>Commandes et livraison</vt:lpstr>
      <vt:lpstr>Dépôt des commandes et des règlements</vt:lpstr>
      <vt:lpstr>Les tomates</vt:lpstr>
      <vt:lpstr>Les tomates cerise</vt:lpstr>
      <vt:lpstr>Les aubergines                                                      Piments</vt:lpstr>
      <vt:lpstr>    Les courgettes                                                  Aromates</vt:lpstr>
      <vt:lpstr>     Les courges   Cornichons               Les concombres</vt:lpstr>
      <vt:lpstr>      Physalis (P)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Marie Mortier</cp:lastModifiedBy>
  <cp:revision>1</cp:revision>
  <dcterms:modified xsi:type="dcterms:W3CDTF">2025-04-03T19:55:29Z</dcterms:modified>
</cp:coreProperties>
</file>